
<file path=[Content_Types].xml><?xml version="1.0" encoding="utf-8"?>
<Types xmlns="http://schemas.openxmlformats.org/package/2006/content-types">
  <Default Extension="jpeg" ContentType="image/jpeg"/>
  <Default Extension="gif" ContentType="image/gif"/>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72" r:id="rId5"/>
    <p:sldId id="273" r:id="rId6"/>
    <p:sldId id="274" r:id="rId7"/>
    <p:sldId id="275" r:id="rId8"/>
    <p:sldId id="276" r:id="rId9"/>
    <p:sldId id="277" r:id="rId10"/>
    <p:sldId id="278" r:id="rId11"/>
    <p:sldId id="279" r:id="rId12"/>
  </p:sldIdLst>
  <p:sldSz cx="12192000" cy="6858000"/>
  <p:notesSz cx="6858000" cy="9144000"/>
  <p:defaultText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00" d="100"/>
          <a:sy n="100" d="100"/>
        </p:scale>
        <p:origin x="96" y="5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GIF>
</file>

<file path=ppt/media/image6.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7A2A3B-DCBF-45C9-B90A-2A24E82C8008}" type="datetimeFigureOut">
              <a:rPr lang="en-GB" smtClean="0"/>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CB8ECD-D039-4459-A3B6-60E8C083F904}" type="slidenum">
              <a:rPr lang="en-GB" smtClean="0"/>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BF81A0-ADA6-4623-BE4F-40CFB8BBCB3D}"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dirty="0"/>
              <a:t>Animals have a nervous system for controlling and coordinating their bodies. But plants have no nervous system, so how do they react to stimuli? How do the leaves of the touch – me – not plant contract when touched?</a:t>
            </a:r>
            <a:endParaRPr lang="en-GB" dirty="0"/>
          </a:p>
          <a:p>
            <a:pPr marL="0" indent="0">
              <a:buNone/>
            </a:pPr>
            <a:r>
              <a:rPr lang="en-IN" dirty="0"/>
              <a:t>When a seed germinates, the root goes down, the stem comes up into the air. What happens? Firstly, the leaves of the sensitive plant move very quickly in response to touch.</a:t>
            </a:r>
            <a:endParaRPr lang="en-IN" dirty="0"/>
          </a:p>
          <a:p>
            <a:pPr marL="0" indent="0">
              <a:buNone/>
            </a:pPr>
            <a:r>
              <a:rPr lang="en-IN" dirty="0"/>
              <a:t>There is no growth involved in this movement. On the other hand, the directional movement of a seedling is caused by growth. If it is prevented from growing, it will not show any movement. So plants show two different types of movement – one dependent on growth and the other independent </a:t>
            </a:r>
            <a:r>
              <a:rPr lang="en-GB" dirty="0"/>
              <a:t>of growth.</a:t>
            </a:r>
            <a:endParaRPr lang="en-GB" dirty="0"/>
          </a:p>
          <a:p>
            <a:endParaRPr lang="en-GB" dirty="0"/>
          </a:p>
        </p:txBody>
      </p:sp>
      <p:sp>
        <p:nvSpPr>
          <p:cNvPr id="4" name="Slide Number Placeholder 3"/>
          <p:cNvSpPr>
            <a:spLocks noGrp="1"/>
          </p:cNvSpPr>
          <p:nvPr>
            <p:ph type="sldNum" sz="quarter" idx="5"/>
          </p:nvPr>
        </p:nvSpPr>
        <p:spPr/>
        <p:txBody>
          <a:bodyPr/>
          <a:lstStyle/>
          <a:p>
            <a:fld id="{B8796F01-7154-41E0-B48B-A6921757531A}" type="slidenum">
              <a:rPr lang="en-GB" smtClean="0"/>
            </a:fld>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https://www.youtube.com/watch?v=DhITXtENPrU</a:t>
            </a:r>
            <a:endParaRPr lang="en-IN" dirty="0"/>
          </a:p>
        </p:txBody>
      </p:sp>
      <p:sp>
        <p:nvSpPr>
          <p:cNvPr id="4" name="Slide Number Placeholder 3"/>
          <p:cNvSpPr>
            <a:spLocks noGrp="1"/>
          </p:cNvSpPr>
          <p:nvPr>
            <p:ph type="sldNum" sz="quarter" idx="5"/>
          </p:nvPr>
        </p:nvSpPr>
        <p:spPr/>
        <p:txBody>
          <a:bodyPr/>
          <a:lstStyle/>
          <a:p>
            <a:fld id="{B8796F01-7154-41E0-B48B-A6921757531A}" type="slidenum">
              <a:rPr lang="en-IN" smtClean="0"/>
            </a:fld>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https://www.youtube.com/watch?v=Rb55mj8xkxk</a:t>
            </a:r>
            <a:endParaRPr lang="en-IN" dirty="0"/>
          </a:p>
        </p:txBody>
      </p:sp>
      <p:sp>
        <p:nvSpPr>
          <p:cNvPr id="4" name="Slide Number Placeholder 3"/>
          <p:cNvSpPr>
            <a:spLocks noGrp="1"/>
          </p:cNvSpPr>
          <p:nvPr>
            <p:ph type="sldNum" sz="quarter" idx="5"/>
          </p:nvPr>
        </p:nvSpPr>
        <p:spPr/>
        <p:txBody>
          <a:bodyPr/>
          <a:lstStyle/>
          <a:p>
            <a:fld id="{B8796F01-7154-41E0-B48B-A6921757531A}" type="slidenum">
              <a:rPr lang="en-IN" smtClean="0"/>
            </a:fld>
            <a:endParaRPr lang="en-I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https://www.youtube.com/watch?v=w77zPAtVTuI</a:t>
            </a:r>
            <a:endParaRPr lang="en-IN" dirty="0"/>
          </a:p>
        </p:txBody>
      </p:sp>
      <p:sp>
        <p:nvSpPr>
          <p:cNvPr id="4" name="Slide Number Placeholder 3"/>
          <p:cNvSpPr>
            <a:spLocks noGrp="1"/>
          </p:cNvSpPr>
          <p:nvPr>
            <p:ph type="sldNum" sz="quarter" idx="5"/>
          </p:nvPr>
        </p:nvSpPr>
        <p:spPr/>
        <p:txBody>
          <a:bodyPr/>
          <a:lstStyle/>
          <a:p>
            <a:fld id="{B8796F01-7154-41E0-B48B-A6921757531A}"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descr="Stack of books"/>
          <p:cNvGrpSpPr/>
          <p:nvPr/>
        </p:nvGrpSpPr>
        <p:grpSpPr>
          <a:xfrm>
            <a:off x="0" y="0"/>
            <a:ext cx="12193747" cy="6858000"/>
            <a:chOff x="0" y="0"/>
            <a:chExt cx="12190572" cy="6858000"/>
          </a:xfrm>
        </p:grpSpPr>
        <p:sp>
          <p:nvSpPr>
            <p:cNvPr id="13" name="Rectangle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grpSp>
          <p:nvGrpSpPr>
            <p:cNvPr id="12" name="Group 11"/>
            <p:cNvGrpSpPr/>
            <p:nvPr/>
          </p:nvGrpSpPr>
          <p:grpSpPr>
            <a:xfrm>
              <a:off x="0" y="0"/>
              <a:ext cx="4726044" cy="6858000"/>
              <a:chOff x="0" y="0"/>
              <a:chExt cx="4726044" cy="6858000"/>
            </a:xfrm>
          </p:grpSpPr>
          <p:pic>
            <p:nvPicPr>
              <p:cNvPr id="9" name="Picture 8"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angle 9"/>
              <p:cNvSpPr/>
              <p:nvPr/>
            </p:nvSpPr>
            <p:spPr>
              <a:xfrm>
                <a:off x="4588884"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grpSp>
      <p:sp>
        <p:nvSpPr>
          <p:cNvPr id="2" name="Title 1"/>
          <p:cNvSpPr>
            <a:spLocks noGrp="1"/>
          </p:cNvSpPr>
          <p:nvPr>
            <p:ph type="ctrTitle"/>
          </p:nvPr>
        </p:nvSpPr>
        <p:spPr>
          <a:xfrm>
            <a:off x="4880617" y="1498602"/>
            <a:ext cx="7010400"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3" name="Subtitle 2"/>
          <p:cNvSpPr>
            <a:spLocks noGrp="1"/>
          </p:cNvSpPr>
          <p:nvPr>
            <p:ph type="subTitle" idx="1"/>
          </p:nvPr>
        </p:nvSpPr>
        <p:spPr>
          <a:xfrm>
            <a:off x="4880617" y="4927600"/>
            <a:ext cx="7010400"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5" name="Date Placeholder 4"/>
          <p:cNvSpPr>
            <a:spLocks noGrp="1"/>
          </p:cNvSpPr>
          <p:nvPr>
            <p:ph type="dt" sz="half" idx="10"/>
          </p:nvPr>
        </p:nvSpPr>
        <p:spPr/>
        <p:txBody>
          <a:bodyPr/>
          <a:lstStyle/>
          <a:p>
            <a:fld id="{ABB9956E-C1DE-46E5-A414-FA46B2253D74}" type="datetimeFigureOut">
              <a:rPr lang="en-GB" smtClean="0"/>
            </a:fld>
            <a:endParaRPr lang="en-GB"/>
          </a:p>
        </p:txBody>
      </p:sp>
      <p:sp>
        <p:nvSpPr>
          <p:cNvPr id="7" name="Footer Placeholder 6"/>
          <p:cNvSpPr>
            <a:spLocks noGrp="1"/>
          </p:cNvSpPr>
          <p:nvPr>
            <p:ph type="ftr" sz="quarter" idx="11"/>
          </p:nvPr>
        </p:nvSpPr>
        <p:spPr/>
        <p:txBody>
          <a:bodyPr/>
          <a:lstStyle/>
          <a:p>
            <a:endParaRPr lang="en-GB"/>
          </a:p>
        </p:txBody>
      </p:sp>
      <p:sp>
        <p:nvSpPr>
          <p:cNvPr id="11" name="Slide Number Placeholder 10"/>
          <p:cNvSpPr>
            <a:spLocks noGrp="1"/>
          </p:cNvSpPr>
          <p:nvPr>
            <p:ph type="sldNum" sz="quarter" idx="12"/>
          </p:nvPr>
        </p:nvSpPr>
        <p:spPr/>
        <p:txBody>
          <a:bodyPr/>
          <a:lstStyle/>
          <a:p>
            <a:fld id="{3A17C04E-C77E-4917-8EDA-AB8E266DEE72}" type="slidenum">
              <a:rPr lang="en-GB" smtClean="0"/>
            </a:fld>
            <a:endParaRPr lang="en-GB"/>
          </a:p>
        </p:txBody>
      </p:sp>
    </p:spTree>
  </p:cSld>
  <p:clrMapOvr>
    <a:overrideClrMapping bg1="lt1" tx1="dk1" bg2="lt2" tx2="dk2" accent1="accent1" accent2="accent2" accent3="accent3" accent4="accent4" accent5="accent5" accent6="accent6" hlink="hlink" folHlink="folHlink"/>
  </p:clrMapOvr>
  <p:transition spd="slow" advClick="0" advTm="0">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ABB9956E-C1DE-46E5-A414-FA46B2253D74}"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A17C04E-C77E-4917-8EDA-AB8E266DEE72}" type="slidenum">
              <a:rPr lang="en-GB" smtClean="0"/>
            </a:fld>
            <a:endParaRPr lang="en-GB"/>
          </a:p>
        </p:txBody>
      </p:sp>
    </p:spTree>
  </p:cSld>
  <p:clrMapOvr>
    <a:masterClrMapping/>
  </p:clrMapOvr>
  <p:transition spd="slow" advClick="0" advTm="0">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5200" y="274639"/>
            <a:ext cx="1422400" cy="5897561"/>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117600" y="274639"/>
            <a:ext cx="8534401" cy="589756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ABB9956E-C1DE-46E5-A414-FA46B2253D74}"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A17C04E-C77E-4917-8EDA-AB8E266DEE72}" type="slidenum">
              <a:rPr lang="en-GB" smtClean="0"/>
            </a:fld>
            <a:endParaRPr lang="en-GB"/>
          </a:p>
        </p:txBody>
      </p:sp>
    </p:spTree>
  </p:cSld>
  <p:clrMapOvr>
    <a:masterClrMapping/>
  </p:clrMapOvr>
  <p:transition spd="slow" advClick="0" advTm="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ABB9956E-C1DE-46E5-A414-FA46B2253D74}"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A17C04E-C77E-4917-8EDA-AB8E266DEE72}" type="slidenum">
              <a:rPr lang="en-GB" smtClean="0"/>
            </a:fld>
            <a:endParaRPr lang="en-GB"/>
          </a:p>
        </p:txBody>
      </p:sp>
    </p:spTree>
  </p:cSld>
  <p:clrMapOvr>
    <a:masterClrMapping/>
  </p:clrMapOvr>
  <p:transition spd="slow" advClick="0" advTm="0">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620" y="0"/>
            <a:ext cx="12192127" cy="6858000"/>
            <a:chOff x="1620" y="0"/>
            <a:chExt cx="12188952" cy="6858000"/>
          </a:xfrm>
        </p:grpSpPr>
        <p:sp>
          <p:nvSpPr>
            <p:cNvPr id="4" name="Rectangle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angle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0">
                <a:solidFill>
                  <a:schemeClr val="tx2"/>
                </a:solidFill>
              </a:endParaRPr>
            </a:p>
          </p:txBody>
        </p:sp>
      </p:grpSp>
      <p:pic>
        <p:nvPicPr>
          <p:cNvPr id="5" name="Picture 4"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0797" y="0"/>
            <a:ext cx="4592790" cy="6858000"/>
          </a:xfrm>
          <a:prstGeom prst="rect">
            <a:avLst/>
          </a:prstGeom>
        </p:spPr>
      </p:pic>
      <p:sp>
        <p:nvSpPr>
          <p:cNvPr id="7" name="Title 1"/>
          <p:cNvSpPr>
            <a:spLocks noGrp="1"/>
          </p:cNvSpPr>
          <p:nvPr>
            <p:ph type="ctrTitle"/>
          </p:nvPr>
        </p:nvSpPr>
        <p:spPr>
          <a:xfrm>
            <a:off x="237211" y="1498602"/>
            <a:ext cx="7010400"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8" name="Subtitle 2"/>
          <p:cNvSpPr>
            <a:spLocks noGrp="1"/>
          </p:cNvSpPr>
          <p:nvPr>
            <p:ph type="subTitle" idx="1"/>
          </p:nvPr>
        </p:nvSpPr>
        <p:spPr>
          <a:xfrm>
            <a:off x="237211" y="4927600"/>
            <a:ext cx="7010400"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2" name="Date Placeholder 1"/>
          <p:cNvSpPr>
            <a:spLocks noGrp="1"/>
          </p:cNvSpPr>
          <p:nvPr>
            <p:ph type="dt" sz="half" idx="10"/>
          </p:nvPr>
        </p:nvSpPr>
        <p:spPr/>
        <p:txBody>
          <a:bodyPr/>
          <a:lstStyle/>
          <a:p>
            <a:fld id="{ABB9956E-C1DE-46E5-A414-FA46B2253D74}" type="datetimeFigureOut">
              <a:rPr lang="en-GB" smtClean="0"/>
            </a:fld>
            <a:endParaRPr lang="en-GB"/>
          </a:p>
        </p:txBody>
      </p:sp>
      <p:sp>
        <p:nvSpPr>
          <p:cNvPr id="3" name="Footer Placeholder 2"/>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A17C04E-C77E-4917-8EDA-AB8E266DEE72}" type="slidenum">
              <a:rPr lang="en-GB" smtClean="0"/>
            </a:fld>
            <a:endParaRPr lang="en-GB"/>
          </a:p>
        </p:txBody>
      </p:sp>
    </p:spTree>
  </p:cSld>
  <p:clrMapOvr>
    <a:overrideClrMapping bg1="lt1" tx1="dk1" bg2="lt2" tx2="dk2" accent1="accent1" accent2="accent2" accent3="accent3" accent4="accent4" accent5="accent5" accent6="accent6" hlink="hlink" folHlink="folHlink"/>
  </p:clrMapOvr>
  <p:transition spd="slow" advClick="0" advTm="0">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117600" y="1701800"/>
            <a:ext cx="4978400"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Content Placeholder 3"/>
          <p:cNvSpPr>
            <a:spLocks noGrp="1"/>
          </p:cNvSpPr>
          <p:nvPr>
            <p:ph sz="half" idx="2"/>
          </p:nvPr>
        </p:nvSpPr>
        <p:spPr>
          <a:xfrm>
            <a:off x="6299200" y="1701800"/>
            <a:ext cx="4978400"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Date Placeholder 4"/>
          <p:cNvSpPr>
            <a:spLocks noGrp="1"/>
          </p:cNvSpPr>
          <p:nvPr>
            <p:ph type="dt" sz="half" idx="10"/>
          </p:nvPr>
        </p:nvSpPr>
        <p:spPr/>
        <p:txBody>
          <a:bodyPr/>
          <a:lstStyle/>
          <a:p>
            <a:fld id="{ABB9956E-C1DE-46E5-A414-FA46B2253D74}" type="datetimeFigureOut">
              <a:rPr lang="en-GB" smtClean="0"/>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A17C04E-C77E-4917-8EDA-AB8E266DEE72}" type="slidenum">
              <a:rPr lang="en-GB" smtClean="0"/>
            </a:fld>
            <a:endParaRPr lang="en-GB"/>
          </a:p>
        </p:txBody>
      </p:sp>
    </p:spTree>
  </p:cSld>
  <p:clrMapOvr>
    <a:masterClrMapping/>
  </p:clrMapOvr>
  <p:transition spd="slow" advClick="0" advTm="0">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1121665" y="1608836"/>
            <a:ext cx="4974336"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4" name="Content Placeholder 3"/>
          <p:cNvSpPr>
            <a:spLocks noGrp="1"/>
          </p:cNvSpPr>
          <p:nvPr>
            <p:ph sz="half" idx="2"/>
          </p:nvPr>
        </p:nvSpPr>
        <p:spPr>
          <a:xfrm>
            <a:off x="1117600" y="2209800"/>
            <a:ext cx="4978400"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Text Placeholder 4"/>
          <p:cNvSpPr>
            <a:spLocks noGrp="1"/>
          </p:cNvSpPr>
          <p:nvPr>
            <p:ph type="body" sz="quarter" idx="3"/>
          </p:nvPr>
        </p:nvSpPr>
        <p:spPr>
          <a:xfrm>
            <a:off x="6303264" y="1608836"/>
            <a:ext cx="4974336"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6" name="Content Placeholder 5"/>
          <p:cNvSpPr>
            <a:spLocks noGrp="1"/>
          </p:cNvSpPr>
          <p:nvPr>
            <p:ph sz="quarter" idx="4"/>
          </p:nvPr>
        </p:nvSpPr>
        <p:spPr>
          <a:xfrm>
            <a:off x="6299200" y="2209800"/>
            <a:ext cx="4978400"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7" name="Date Placeholder 6"/>
          <p:cNvSpPr>
            <a:spLocks noGrp="1"/>
          </p:cNvSpPr>
          <p:nvPr>
            <p:ph type="dt" sz="half" idx="10"/>
          </p:nvPr>
        </p:nvSpPr>
        <p:spPr/>
        <p:txBody>
          <a:bodyPr/>
          <a:lstStyle/>
          <a:p>
            <a:fld id="{ABB9956E-C1DE-46E5-A414-FA46B2253D74}" type="datetimeFigureOut">
              <a:rPr lang="en-GB" smtClean="0"/>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A17C04E-C77E-4917-8EDA-AB8E266DEE72}" type="slidenum">
              <a:rPr lang="en-GB" smtClean="0"/>
            </a:fld>
            <a:endParaRPr lang="en-GB"/>
          </a:p>
        </p:txBody>
      </p:sp>
    </p:spTree>
  </p:cSld>
  <p:clrMapOvr>
    <a:masterClrMapping/>
  </p:clrMapOvr>
  <p:transition spd="slow" advClick="0" advTm="0">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ABB9956E-C1DE-46E5-A414-FA46B2253D74}" type="datetimeFigureOut">
              <a:rPr lang="en-GB" smtClean="0"/>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A17C04E-C77E-4917-8EDA-AB8E266DEE72}" type="slidenum">
              <a:rPr lang="en-GB" smtClean="0"/>
            </a:fld>
            <a:endParaRPr lang="en-GB"/>
          </a:p>
        </p:txBody>
      </p:sp>
    </p:spTree>
  </p:cSld>
  <p:clrMapOvr>
    <a:masterClrMapping/>
  </p:clrMapOvr>
  <p:transition spd="slow" advClick="0" advTm="0">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B9956E-C1DE-46E5-A414-FA46B2253D74}" type="datetimeFigureOut">
              <a:rPr lang="en-GB" smtClean="0"/>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A17C04E-C77E-4917-8EDA-AB8E266DEE72}" type="slidenum">
              <a:rPr lang="en-GB" smtClean="0"/>
            </a:fld>
            <a:endParaRPr lang="en-GB"/>
          </a:p>
        </p:txBody>
      </p:sp>
    </p:spTree>
  </p:cSld>
  <p:clrMapOvr>
    <a:masterClrMapping/>
  </p:clrMapOvr>
  <p:transition spd="slow" advClick="0" advTm="0">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2400" y="0"/>
            <a:ext cx="792480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sp>
        <p:nvSpPr>
          <p:cNvPr id="2" name="Title 1"/>
          <p:cNvSpPr>
            <a:spLocks noGrp="1"/>
          </p:cNvSpPr>
          <p:nvPr>
            <p:ph type="title"/>
          </p:nvPr>
        </p:nvSpPr>
        <p:spPr>
          <a:xfrm>
            <a:off x="455731" y="1701800"/>
            <a:ext cx="3352800" cy="2844800"/>
          </a:xfrm>
        </p:spPr>
        <p:txBody>
          <a:bodyPr anchor="b">
            <a:normAutofit/>
          </a:bodyPr>
          <a:lstStyle>
            <a:lvl1pPr algn="l">
              <a:defRPr sz="2000" b="1">
                <a:effectLst/>
              </a:defRPr>
            </a:lvl1pPr>
          </a:lstStyle>
          <a:p>
            <a:r>
              <a:rPr lang="en-US"/>
              <a:t>Click to edit Master title style</a:t>
            </a:r>
            <a:endParaRPr dirty="0"/>
          </a:p>
        </p:txBody>
      </p:sp>
      <p:sp>
        <p:nvSpPr>
          <p:cNvPr id="3" name="Content Placeholder 2"/>
          <p:cNvSpPr>
            <a:spLocks noGrp="1"/>
          </p:cNvSpPr>
          <p:nvPr>
            <p:ph idx="1"/>
          </p:nvPr>
        </p:nvSpPr>
        <p:spPr>
          <a:xfrm>
            <a:off x="4470401" y="482600"/>
            <a:ext cx="6807200" cy="5892800"/>
          </a:xfrm>
        </p:spPr>
        <p:txBody>
          <a:bodyPr>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Text Placeholder 3"/>
          <p:cNvSpPr>
            <a:spLocks noGrp="1"/>
          </p:cNvSpPr>
          <p:nvPr>
            <p:ph type="body" sz="half" idx="2"/>
          </p:nvPr>
        </p:nvSpPr>
        <p:spPr>
          <a:xfrm>
            <a:off x="455731" y="4648200"/>
            <a:ext cx="3352800" cy="1727200"/>
          </a:xfrm>
        </p:spPr>
        <p:txBody>
          <a:bodyPr>
            <a:normAutofit/>
          </a:bodyPr>
          <a:lstStyle>
            <a:lvl1pPr marL="0" indent="0">
              <a:spcBef>
                <a:spcPts val="120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ABB9956E-C1DE-46E5-A414-FA46B2253D74}" type="datetimeFigureOut">
              <a:rPr lang="en-GB" smtClean="0"/>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A17C04E-C77E-4917-8EDA-AB8E266DEE72}" type="slidenum">
              <a:rPr lang="en-GB" smtClean="0"/>
            </a:fld>
            <a:endParaRPr lang="en-GB"/>
          </a:p>
        </p:txBody>
      </p:sp>
    </p:spTree>
  </p:cSld>
  <p:clrMapOvr>
    <a:masterClrMapping/>
  </p:clrMapOvr>
  <p:transition spd="slow" advClick="0" advTm="0">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801" y="0"/>
            <a:ext cx="802640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sp>
        <p:nvSpPr>
          <p:cNvPr id="2" name="Title 1"/>
          <p:cNvSpPr>
            <a:spLocks noGrp="1"/>
          </p:cNvSpPr>
          <p:nvPr>
            <p:ph type="title"/>
          </p:nvPr>
        </p:nvSpPr>
        <p:spPr>
          <a:xfrm>
            <a:off x="2438401" y="4800600"/>
            <a:ext cx="7315200" cy="762000"/>
          </a:xfrm>
        </p:spPr>
        <p:txBody>
          <a:bodyPr anchor="b">
            <a:normAutofit/>
          </a:bodyPr>
          <a:lstStyle>
            <a:lvl1pPr algn="l">
              <a:defRPr sz="2000" b="1">
                <a:effectLst/>
              </a:defRPr>
            </a:lvl1pPr>
          </a:lstStyle>
          <a:p>
            <a:r>
              <a:rPr lang="en-US"/>
              <a:t>Click to edit Master title style</a:t>
            </a:r>
            <a:endParaRPr lang="en-US"/>
          </a:p>
        </p:txBody>
      </p:sp>
      <p:sp>
        <p:nvSpPr>
          <p:cNvPr id="3" name="Picture Placeholder 2" descr="An empty placeholder to add an image. Click on the placeholder and select the image that you wish to add"/>
          <p:cNvSpPr>
            <a:spLocks noGrp="1"/>
          </p:cNvSpPr>
          <p:nvPr>
            <p:ph type="pic" idx="1"/>
          </p:nvPr>
        </p:nvSpPr>
        <p:spPr>
          <a:xfrm>
            <a:off x="2438401" y="279402"/>
            <a:ext cx="7315200" cy="4448175"/>
          </a:xfrm>
        </p:spPr>
        <p:txBody>
          <a:bodyPr>
            <a:normAutofit/>
          </a:bodyPr>
          <a:lstStyle>
            <a:lvl1pPr marL="0" indent="0">
              <a:buNone/>
              <a:defRPr sz="2800"/>
            </a:lvl1pPr>
            <a:lvl2pPr marL="609600" indent="0">
              <a:buNone/>
              <a:defRPr sz="3700"/>
            </a:lvl2pPr>
            <a:lvl3pPr marL="1219200" indent="0">
              <a:buNone/>
              <a:defRPr sz="3200"/>
            </a:lvl3pPr>
            <a:lvl4pPr marL="1828165" indent="0">
              <a:buNone/>
              <a:defRPr sz="2700"/>
            </a:lvl4pPr>
            <a:lvl5pPr marL="2437765" indent="0">
              <a:buNone/>
              <a:defRPr sz="2700"/>
            </a:lvl5pPr>
            <a:lvl6pPr marL="3047365" indent="0">
              <a:buNone/>
              <a:defRPr sz="2700"/>
            </a:lvl6pPr>
            <a:lvl7pPr marL="3656965" indent="0">
              <a:buNone/>
              <a:defRPr sz="2700"/>
            </a:lvl7pPr>
            <a:lvl8pPr marL="4266565" indent="0">
              <a:buNone/>
              <a:defRPr sz="2700"/>
            </a:lvl8pPr>
            <a:lvl9pPr marL="4876165" indent="0">
              <a:buNone/>
              <a:defRPr sz="2700"/>
            </a:lvl9pPr>
          </a:lstStyle>
          <a:p>
            <a:r>
              <a:rPr lang="en-US"/>
              <a:t>Click icon to add picture</a:t>
            </a:r>
            <a:endParaRPr lang="en-US"/>
          </a:p>
        </p:txBody>
      </p:sp>
      <p:sp>
        <p:nvSpPr>
          <p:cNvPr id="4" name="Text Placeholder 3"/>
          <p:cNvSpPr>
            <a:spLocks noGrp="1"/>
          </p:cNvSpPr>
          <p:nvPr>
            <p:ph type="body" sz="half" idx="2"/>
          </p:nvPr>
        </p:nvSpPr>
        <p:spPr>
          <a:xfrm>
            <a:off x="2438401" y="5562600"/>
            <a:ext cx="7315200" cy="812800"/>
          </a:xfrm>
        </p:spPr>
        <p:txBody>
          <a:bodyPr>
            <a:normAutofit/>
          </a:bodyPr>
          <a:lstStyle>
            <a:lvl1pPr marL="0" indent="0">
              <a:spcBef>
                <a:spcPts val="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ABB9956E-C1DE-46E5-A414-FA46B2253D74}" type="datetimeFigureOut">
              <a:rPr lang="en-GB" smtClean="0"/>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A17C04E-C77E-4917-8EDA-AB8E266DEE72}" type="slidenum">
              <a:rPr lang="en-GB" smtClean="0"/>
            </a:fld>
            <a:endParaRPr lang="en-GB"/>
          </a:p>
        </p:txBody>
      </p:sp>
    </p:spTree>
  </p:cSld>
  <p:clrMapOvr>
    <a:masterClrMapping/>
  </p:clrMapOvr>
  <p:transition spd="slow" advClick="0" advTm="0">
    <p:push dir="u"/>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4.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620" y="0"/>
            <a:ext cx="12192127" cy="6858000"/>
            <a:chOff x="1620" y="0"/>
            <a:chExt cx="12188952" cy="6858000"/>
          </a:xfrm>
        </p:grpSpPr>
        <p:sp>
          <p:nvSpPr>
            <p:cNvPr id="10" name="Rectangle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sp>
          <p:nvSpPr>
            <p:cNvPr id="8" name="Rectangle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grpSp>
      <p:sp>
        <p:nvSpPr>
          <p:cNvPr id="2" name="Title Placeholder 1"/>
          <p:cNvSpPr>
            <a:spLocks noGrp="1"/>
          </p:cNvSpPr>
          <p:nvPr>
            <p:ph type="title"/>
          </p:nvPr>
        </p:nvSpPr>
        <p:spPr>
          <a:xfrm>
            <a:off x="1117600" y="76200"/>
            <a:ext cx="10160000"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600" y="1701800"/>
            <a:ext cx="10160000" cy="4470400"/>
          </a:xfrm>
          <a:prstGeom prst="rect">
            <a:avLst/>
          </a:prstGeom>
        </p:spPr>
        <p:txBody>
          <a:bodyPr vert="horz" lIns="121899" tIns="60949" rIns="121899" bIns="60949"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117600" y="6400802"/>
            <a:ext cx="2743200"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ABB9956E-C1DE-46E5-A414-FA46B2253D74}" type="datetimeFigureOut">
              <a:rPr lang="en-GB" smtClean="0"/>
            </a:fld>
            <a:endParaRPr lang="en-GB"/>
          </a:p>
        </p:txBody>
      </p:sp>
      <p:sp>
        <p:nvSpPr>
          <p:cNvPr id="5" name="Footer Placeholder 4"/>
          <p:cNvSpPr>
            <a:spLocks noGrp="1"/>
          </p:cNvSpPr>
          <p:nvPr>
            <p:ph type="ftr" sz="quarter" idx="3"/>
          </p:nvPr>
        </p:nvSpPr>
        <p:spPr>
          <a:xfrm>
            <a:off x="3908861" y="6400802"/>
            <a:ext cx="6217920"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endParaRPr lang="en-GB"/>
          </a:p>
        </p:txBody>
      </p:sp>
      <p:sp>
        <p:nvSpPr>
          <p:cNvPr id="6" name="Slide Number Placeholder 5"/>
          <p:cNvSpPr>
            <a:spLocks noGrp="1"/>
          </p:cNvSpPr>
          <p:nvPr>
            <p:ph type="sldNum" sz="quarter" idx="4"/>
          </p:nvPr>
        </p:nvSpPr>
        <p:spPr>
          <a:xfrm>
            <a:off x="10169795" y="6400802"/>
            <a:ext cx="1107806"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fld id="{3A17C04E-C77E-4917-8EDA-AB8E266DEE72}" type="slidenum">
              <a:rPr lang="en-GB" smtClean="0"/>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Click="0" advTm="0">
    <p:push dir="u"/>
  </p:transition>
  <p:txStyles>
    <p:titleStyle>
      <a:lvl1pPr algn="l" defTabSz="1219200" rtl="0" eaLnBrk="1" latinLnBrk="0" hangingPunct="1">
        <a:lnSpc>
          <a:spcPct val="85000"/>
        </a:lnSpc>
        <a:spcBef>
          <a:spcPct val="0"/>
        </a:spcBef>
        <a:buNone/>
        <a:defRPr sz="4400" b="0" kern="1200" cap="none" baseline="0">
          <a:solidFill>
            <a:schemeClr val="accent2">
              <a:lumMod val="50000"/>
            </a:schemeClr>
          </a:solidFill>
          <a:effectLst/>
          <a:latin typeface="+mj-lt"/>
          <a:ea typeface="+mj-ea"/>
          <a:cs typeface="+mj-cs"/>
        </a:defRPr>
      </a:lvl1pPr>
    </p:titleStyle>
    <p:bodyStyle>
      <a:lvl1pPr marL="304800" indent="-304800" algn="l" defTabSz="1219200" rtl="0" eaLnBrk="1" latinLnBrk="0" hangingPunct="1">
        <a:lnSpc>
          <a:spcPct val="95000"/>
        </a:lnSpc>
        <a:spcBef>
          <a:spcPts val="1865"/>
        </a:spcBef>
        <a:buClr>
          <a:schemeClr val="accent6">
            <a:lumMod val="50000"/>
          </a:schemeClr>
        </a:buClr>
        <a:buSzPct val="100000"/>
        <a:buFont typeface="Arial" panose="020B0604020202020204" pitchFamily="34" charset="0"/>
        <a:buChar char="•"/>
        <a:defRPr sz="2400" kern="1200">
          <a:solidFill>
            <a:schemeClr val="tx1"/>
          </a:solidFill>
          <a:latin typeface="+mn-lt"/>
          <a:ea typeface="+mn-ea"/>
          <a:cs typeface="+mn-cs"/>
        </a:defRPr>
      </a:lvl1pPr>
      <a:lvl2pPr marL="73152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24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96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045"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43776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48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7pPr>
      <a:lvl8pPr marL="329120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8pPr>
      <a:lvl9pPr marL="3474085" indent="0" algn="l" defTabSz="1219200" rtl="0" eaLnBrk="1" latinLnBrk="0" hangingPunct="1">
        <a:lnSpc>
          <a:spcPct val="95000"/>
        </a:lnSpc>
        <a:spcBef>
          <a:spcPts val="1065"/>
        </a:spcBef>
        <a:buClr>
          <a:schemeClr val="accent6">
            <a:lumMod val="50000"/>
          </a:schemeClr>
        </a:buClr>
        <a:buSzPct val="90000"/>
        <a:buFont typeface="Century Gothic" pitchFamily="34" charset="0"/>
        <a:buNone/>
        <a:defRPr sz="1800" kern="1200">
          <a:solidFill>
            <a:schemeClr val="tx2">
              <a:lumMod val="50000"/>
            </a:schemeClr>
          </a:solidFill>
          <a:latin typeface="+mn-lt"/>
          <a:ea typeface="+mn-ea"/>
          <a:cs typeface="+mn-cs"/>
        </a:defRPr>
      </a:lvl9pPr>
    </p:bodyStyle>
    <p:otherStyle>
      <a:defPPr>
        <a:defRPr/>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image" Target="../media/image6.GIF"/></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8.GI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71864" y="3140969"/>
            <a:ext cx="7008574" cy="1426617"/>
          </a:xfrm>
        </p:spPr>
        <p:txBody>
          <a:bodyPr>
            <a:normAutofit fontScale="90000"/>
          </a:bodyPr>
          <a:lstStyle/>
          <a:p>
            <a:r>
              <a:rPr lang="en-US" dirty="0"/>
              <a:t>Control and Coordination</a:t>
            </a:r>
            <a:endParaRPr lang="en-US" dirty="0"/>
          </a:p>
        </p:txBody>
      </p:sp>
      <p:sp>
        <p:nvSpPr>
          <p:cNvPr id="3" name="Subtitle 2"/>
          <p:cNvSpPr>
            <a:spLocks noGrp="1"/>
          </p:cNvSpPr>
          <p:nvPr>
            <p:ph type="subTitle" idx="1"/>
          </p:nvPr>
        </p:nvSpPr>
        <p:spPr>
          <a:xfrm>
            <a:off x="4871864" y="2564904"/>
            <a:ext cx="7008574" cy="740544"/>
          </a:xfrm>
        </p:spPr>
        <p:txBody>
          <a:bodyPr/>
          <a:lstStyle/>
          <a:p>
            <a:r>
              <a:rPr lang="en-US"/>
              <a:t>CHAPTER 7 PART 2</a:t>
            </a:r>
            <a:endParaRPr lang="en-US" dirty="0"/>
          </a:p>
        </p:txBody>
      </p:sp>
      <p:sp>
        <p:nvSpPr>
          <p:cNvPr id="5" name="Oval 4"/>
          <p:cNvSpPr/>
          <p:nvPr/>
        </p:nvSpPr>
        <p:spPr>
          <a:xfrm>
            <a:off x="11909425" y="6442075"/>
            <a:ext cx="266700" cy="31432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IN"/>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1500"/>
                                  </p:stCondLst>
                                  <p:childTnLst>
                                    <p:set>
                                      <p:cBhvr>
                                        <p:cTn id="10" dur="500"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latin typeface="Segoe Marker"/>
              </a:rPr>
              <a:t>Coordination in Plants</a:t>
            </a:r>
            <a:endParaRPr lang="en-GB" sz="4000" dirty="0">
              <a:latin typeface="Segoe Marker"/>
            </a:endParaRPr>
          </a:p>
        </p:txBody>
      </p:sp>
      <p:sp>
        <p:nvSpPr>
          <p:cNvPr id="3" name="Content Placeholder 2"/>
          <p:cNvSpPr>
            <a:spLocks noGrp="1"/>
          </p:cNvSpPr>
          <p:nvPr>
            <p:ph idx="1"/>
          </p:nvPr>
        </p:nvSpPr>
        <p:spPr/>
        <p:txBody>
          <a:bodyPr/>
          <a:lstStyle/>
          <a:p>
            <a:pPr marL="0" indent="0">
              <a:buNone/>
            </a:pPr>
            <a:r>
              <a:rPr lang="en-GB" sz="6600" dirty="0"/>
              <a:t>     </a:t>
            </a:r>
            <a:endParaRPr lang="en-GB" sz="6600" dirty="0"/>
          </a:p>
          <a:p>
            <a:pPr marL="0" indent="0">
              <a:buNone/>
            </a:pPr>
            <a:r>
              <a:rPr lang="en-GB" sz="6600" dirty="0"/>
              <a:t>      An introduction</a:t>
            </a:r>
            <a:endParaRPr lang="en-GB" dirty="0"/>
          </a:p>
        </p:txBody>
      </p:sp>
      <p:sp>
        <p:nvSpPr>
          <p:cNvPr id="5" name="Oval 4"/>
          <p:cNvSpPr/>
          <p:nvPr/>
        </p:nvSpPr>
        <p:spPr>
          <a:xfrm>
            <a:off x="11909425" y="6442075"/>
            <a:ext cx="266700" cy="31432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50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par>
                          <p:cTn id="8" fill="hold">
                            <p:stCondLst>
                              <p:cond delay="2000"/>
                            </p:stCondLst>
                            <p:childTnLst>
                              <p:par>
                                <p:cTn id="9" presetID="10" presetClass="entr" presetSubtype="0" fill="hold" grpId="0" nodeType="afterEffect">
                                  <p:stCondLst>
                                    <p:cond delay="1500"/>
                                  </p:stCondLst>
                                  <p:childTnLst>
                                    <p:set>
                                      <p:cBhvr>
                                        <p:cTn id="10" dur="500"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latin typeface="Segoe Marker"/>
              </a:rPr>
              <a:t>Types of movements in plants		</a:t>
            </a:r>
            <a:endParaRPr lang="en-GB" sz="4000" dirty="0">
              <a:latin typeface="Segoe Marker"/>
            </a:endParaRPr>
          </a:p>
        </p:txBody>
      </p:sp>
      <p:sp>
        <p:nvSpPr>
          <p:cNvPr id="3" name="Content Placeholder 2"/>
          <p:cNvSpPr>
            <a:spLocks noGrp="1"/>
          </p:cNvSpPr>
          <p:nvPr>
            <p:ph idx="1"/>
          </p:nvPr>
        </p:nvSpPr>
        <p:spPr/>
        <p:txBody>
          <a:bodyPr>
            <a:normAutofit/>
          </a:bodyPr>
          <a:lstStyle/>
          <a:p>
            <a:r>
              <a:rPr lang="en-GB" sz="2000" dirty="0">
                <a:latin typeface="Segoe Marker"/>
              </a:rPr>
              <a:t>Tropic Movements: </a:t>
            </a:r>
            <a:r>
              <a:rPr lang="en-IN" sz="2000" dirty="0">
                <a:latin typeface="Segoe Marker"/>
              </a:rPr>
              <a:t> are directional movements towards or away from the stimulus and it depends on growth. They are of different types like Phototropism, Geotropism, Chemotropism, Hydrotropism etc.</a:t>
            </a:r>
            <a:endParaRPr lang="en-IN" sz="2000" dirty="0">
              <a:latin typeface="Segoe Marker"/>
            </a:endParaRPr>
          </a:p>
          <a:p>
            <a:pPr marL="0" indent="0">
              <a:buNone/>
            </a:pPr>
            <a:endParaRPr lang="en-IN" sz="2000" dirty="0">
              <a:latin typeface="Segoe Marker"/>
            </a:endParaRPr>
          </a:p>
          <a:p>
            <a:r>
              <a:rPr lang="en-IN" sz="2000" dirty="0">
                <a:latin typeface="Segoe Marker"/>
              </a:rPr>
              <a:t>Nastic movements :- are non directional movements which are neither towards or away from the stimulus and it does not depend on growth. </a:t>
            </a:r>
            <a:endParaRPr lang="en-GB" sz="2000" dirty="0">
              <a:latin typeface="Segoe Marker"/>
            </a:endParaRPr>
          </a:p>
        </p:txBody>
      </p:sp>
      <p:sp>
        <p:nvSpPr>
          <p:cNvPr id="5" name="Oval 4"/>
          <p:cNvSpPr/>
          <p:nvPr/>
        </p:nvSpPr>
        <p:spPr>
          <a:xfrm>
            <a:off x="11909425" y="6442075"/>
            <a:ext cx="266700" cy="31432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3">
                                            <p:txEl>
                                              <p:pRg st="2" end="2"/>
                                            </p:txEl>
                                          </p:spTgt>
                                        </p:tgtEl>
                                        <p:attrNameLst>
                                          <p:attrName>style.visibility</p:attrName>
                                        </p:attrNameLst>
                                      </p:cBhvr>
                                      <p:to>
                                        <p:strVal val="visible"/>
                                      </p:to>
                                    </p:set>
                                    <p:anim calcmode="lin" valueType="num">
                                      <p:cBhvr additive="base">
                                        <p:cTn id="12"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2" end="2"/>
                                            </p:txEl>
                                          </p:spTgt>
                                        </p:tgtEl>
                                      </p:cBhvr>
                                    </p:animEffect>
                                  </p:childTnLst>
                                </p:cTn>
                              </p:par>
                            </p:childTnLst>
                          </p:cTn>
                        </p:par>
                        <p:par>
                          <p:cTn id="14" fill="hold">
                            <p:stCondLst>
                              <p:cond delay="4000"/>
                            </p:stCondLst>
                            <p:childTnLst>
                              <p:par>
                                <p:cTn id="15" presetID="10" presetClass="entr" presetSubtype="0" fill="hold" grpId="0" nodeType="afterEffect">
                                  <p:stCondLst>
                                    <p:cond delay="1500"/>
                                  </p:stCondLst>
                                  <p:childTnLst>
                                    <p:set>
                                      <p:cBhvr>
                                        <p:cTn id="16" dur="500"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897" y="76200"/>
            <a:ext cx="10157354" cy="1397000"/>
          </a:xfrm>
          <a:prstGeom prst="rect">
            <a:avLst/>
          </a:prstGeom>
        </p:spPr>
        <p:txBody>
          <a:bodyPr anchor="b">
            <a:normAutofit/>
          </a:bodyPr>
          <a:lstStyle/>
          <a:p>
            <a:r>
              <a:rPr lang="en-GB" sz="4000" dirty="0">
                <a:latin typeface="Segoe Marker"/>
              </a:rPr>
              <a:t>Phototropism</a:t>
            </a:r>
            <a:endParaRPr lang="en-GB" dirty="0">
              <a:latin typeface="Segoe Marker"/>
            </a:endParaRPr>
          </a:p>
        </p:txBody>
      </p:sp>
      <p:sp>
        <p:nvSpPr>
          <p:cNvPr id="3" name="Content Placeholder 2"/>
          <p:cNvSpPr>
            <a:spLocks noGrp="1"/>
          </p:cNvSpPr>
          <p:nvPr>
            <p:ph sz="half" idx="1"/>
          </p:nvPr>
        </p:nvSpPr>
        <p:spPr>
          <a:xfrm>
            <a:off x="1118897" y="1701800"/>
            <a:ext cx="4977104" cy="4470400"/>
          </a:xfrm>
          <a:prstGeom prst="rect">
            <a:avLst/>
          </a:prstGeom>
        </p:spPr>
        <p:txBody>
          <a:bodyPr>
            <a:normAutofit/>
          </a:bodyPr>
          <a:lstStyle/>
          <a:p>
            <a:r>
              <a:rPr lang="en-IN" sz="2000" dirty="0">
                <a:latin typeface="Segoe Marker"/>
              </a:rPr>
              <a:t>Phototropism :- is movement of plants in response to light. If it is towards light, it is called positive phototropism. </a:t>
            </a:r>
            <a:r>
              <a:rPr lang="en-IN" sz="2000" dirty="0" err="1">
                <a:latin typeface="Segoe Marker"/>
              </a:rPr>
              <a:t>Eg</a:t>
            </a:r>
            <a:r>
              <a:rPr lang="en-IN" sz="2000" dirty="0">
                <a:latin typeface="Segoe Marker"/>
              </a:rPr>
              <a:t>:- Bending of shoot towards light. </a:t>
            </a:r>
            <a:endParaRPr lang="en-IN" sz="2000" dirty="0">
              <a:latin typeface="Segoe Marker"/>
            </a:endParaRPr>
          </a:p>
          <a:p>
            <a:r>
              <a:rPr lang="en-IN" sz="2000" dirty="0">
                <a:latin typeface="Segoe Marker"/>
              </a:rPr>
              <a:t>If it is away from light, it is called negative phototropism.                      </a:t>
            </a:r>
            <a:r>
              <a:rPr lang="en-IN" sz="2000" dirty="0" err="1">
                <a:latin typeface="Segoe Marker"/>
              </a:rPr>
              <a:t>Eg</a:t>
            </a:r>
            <a:r>
              <a:rPr lang="en-IN" sz="2000" dirty="0">
                <a:latin typeface="Segoe Marker"/>
              </a:rPr>
              <a:t>:- Bending of a root away from light.</a:t>
            </a:r>
            <a:endParaRPr lang="en-IN" sz="2000" dirty="0">
              <a:latin typeface="Segoe Marker"/>
            </a:endParaRPr>
          </a:p>
          <a:p>
            <a:pPr marL="0" indent="0">
              <a:buNone/>
            </a:pPr>
            <a:endParaRPr lang="en-GB" sz="2000" dirty="0">
              <a:latin typeface="Segoe Marker"/>
            </a:endParaRPr>
          </a:p>
        </p:txBody>
      </p:sp>
      <p:sp>
        <p:nvSpPr>
          <p:cNvPr id="4" name="AutoShape 2" descr="Animated GIF"/>
          <p:cNvSpPr>
            <a:spLocks noChangeAspect="1" noChangeArrowheads="1"/>
          </p:cNvSpPr>
          <p:nvPr/>
        </p:nvSpPr>
        <p:spPr bwMode="auto">
          <a:xfrm>
            <a:off x="4914900" y="2624138"/>
            <a:ext cx="2362200" cy="16097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1028" name="Picture 4" descr="physics biology GIF"/>
          <p:cNvPicPr>
            <a:picLocks noChangeAspect="1" noChangeArrowheads="1" noCrop="1"/>
          </p:cNvPicPr>
          <p:nvPr/>
        </p:nvPicPr>
        <p:blipFill>
          <a:blip r:embed="rId1"/>
          <a:srcRect/>
          <a:stretch>
            <a:fillRect/>
          </a:stretch>
        </p:blipFill>
        <p:spPr bwMode="auto">
          <a:xfrm>
            <a:off x="6810375" y="1701800"/>
            <a:ext cx="4572000" cy="2571750"/>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p:cNvSpPr/>
          <p:nvPr/>
        </p:nvSpPr>
        <p:spPr>
          <a:xfrm>
            <a:off x="11909425" y="6442075"/>
            <a:ext cx="266700" cy="31432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 presetClass="entr" presetSubtype="0" fill="hold" nodeType="afterEffect">
                                  <p:stCondLst>
                                    <p:cond delay="1500"/>
                                  </p:stCondLst>
                                  <p:childTnLst>
                                    <p:set>
                                      <p:cBhvr>
                                        <p:cTn id="16" dur="1" fill="hold">
                                          <p:stCondLst>
                                            <p:cond delay="1499"/>
                                          </p:stCondLst>
                                        </p:cTn>
                                        <p:tgtEl>
                                          <p:spTgt spid="1028"/>
                                        </p:tgtEl>
                                        <p:attrNameLst>
                                          <p:attrName>style.visibility</p:attrName>
                                        </p:attrNameLst>
                                      </p:cBhvr>
                                      <p:to>
                                        <p:strVal val="visible"/>
                                      </p:to>
                                    </p:set>
                                  </p:childTnLst>
                                </p:cTn>
                              </p:par>
                            </p:childTnLst>
                          </p:cTn>
                        </p:par>
                        <p:par>
                          <p:cTn id="17" fill="hold">
                            <p:stCondLst>
                              <p:cond delay="7000"/>
                            </p:stCondLst>
                            <p:childTnLst>
                              <p:par>
                                <p:cTn id="18" presetID="10" presetClass="entr" presetSubtype="0" fill="hold" grpId="0" nodeType="afterEffect">
                                  <p:stCondLst>
                                    <p:cond delay="5000"/>
                                  </p:stCondLst>
                                  <p:childTnLst>
                                    <p:set>
                                      <p:cBhvr>
                                        <p:cTn id="19" dur="500"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897" y="76200"/>
            <a:ext cx="10157354" cy="1397000"/>
          </a:xfrm>
          <a:prstGeom prst="rect">
            <a:avLst/>
          </a:prstGeom>
        </p:spPr>
        <p:txBody>
          <a:bodyPr anchor="b">
            <a:normAutofit/>
          </a:bodyPr>
          <a:lstStyle/>
          <a:p>
            <a:r>
              <a:rPr lang="en-GB" sz="4000" dirty="0">
                <a:latin typeface="Segoe Marker"/>
              </a:rPr>
              <a:t>Geotropism</a:t>
            </a:r>
            <a:endParaRPr lang="en-GB" dirty="0">
              <a:latin typeface="Segoe Marker"/>
            </a:endParaRPr>
          </a:p>
        </p:txBody>
      </p:sp>
      <p:sp>
        <p:nvSpPr>
          <p:cNvPr id="3" name="Content Placeholder 2"/>
          <p:cNvSpPr>
            <a:spLocks noGrp="1"/>
          </p:cNvSpPr>
          <p:nvPr>
            <p:ph sz="half" idx="2"/>
          </p:nvPr>
        </p:nvSpPr>
        <p:spPr>
          <a:xfrm>
            <a:off x="6299147" y="1340768"/>
            <a:ext cx="4977104" cy="4470400"/>
          </a:xfrm>
          <a:prstGeom prst="rect">
            <a:avLst/>
          </a:prstGeom>
        </p:spPr>
        <p:txBody>
          <a:bodyPr>
            <a:normAutofit/>
          </a:bodyPr>
          <a:lstStyle/>
          <a:p>
            <a:pPr marL="0" indent="0">
              <a:buNone/>
            </a:pPr>
            <a:r>
              <a:rPr lang="en-IN" sz="2000" dirty="0">
                <a:latin typeface="Segoe Marker"/>
              </a:rPr>
              <a:t>Geotropism :- is the movement of plants in response to gravity. If it is towards gravity it is called positive geotropism.</a:t>
            </a:r>
            <a:endParaRPr lang="en-IN" sz="2000" dirty="0">
              <a:latin typeface="Segoe Marker"/>
            </a:endParaRPr>
          </a:p>
          <a:p>
            <a:pPr marL="0" indent="0">
              <a:buNone/>
            </a:pPr>
            <a:r>
              <a:rPr lang="en-IN" sz="2000" dirty="0">
                <a:latin typeface="Segoe Marker"/>
              </a:rPr>
              <a:t> </a:t>
            </a:r>
            <a:r>
              <a:rPr lang="en-IN" sz="2000" dirty="0" err="1">
                <a:latin typeface="Segoe Marker"/>
              </a:rPr>
              <a:t>Eg</a:t>
            </a:r>
            <a:r>
              <a:rPr lang="en-IN" sz="2000" dirty="0">
                <a:latin typeface="Segoe Marker"/>
              </a:rPr>
              <a:t>:- Downward growth of roots.</a:t>
            </a:r>
            <a:endParaRPr lang="en-IN" sz="2000" dirty="0">
              <a:latin typeface="Segoe Marker"/>
            </a:endParaRPr>
          </a:p>
          <a:p>
            <a:pPr marL="0" indent="0">
              <a:buNone/>
            </a:pPr>
            <a:r>
              <a:rPr lang="en-IN" sz="2000" dirty="0">
                <a:latin typeface="Segoe Marker"/>
              </a:rPr>
              <a:t> If it is away from gravity it is called negative geotropism.</a:t>
            </a:r>
            <a:endParaRPr lang="en-IN" sz="2000" dirty="0">
              <a:latin typeface="Segoe Marker"/>
            </a:endParaRPr>
          </a:p>
          <a:p>
            <a:pPr marL="0" indent="0" algn="just">
              <a:buNone/>
            </a:pPr>
            <a:r>
              <a:rPr lang="en-IN" sz="2000" dirty="0">
                <a:latin typeface="Segoe Marker"/>
              </a:rPr>
              <a:t> </a:t>
            </a:r>
            <a:r>
              <a:rPr lang="en-IN" sz="2000" dirty="0" err="1">
                <a:latin typeface="Segoe Marker"/>
              </a:rPr>
              <a:t>Eg</a:t>
            </a:r>
            <a:r>
              <a:rPr lang="en-IN" sz="2000" dirty="0">
                <a:latin typeface="Segoe Marker"/>
              </a:rPr>
              <a:t>:- Upward growth of shoot.</a:t>
            </a:r>
            <a:endParaRPr lang="en-IN" sz="2000" dirty="0">
              <a:latin typeface="Segoe Marker"/>
            </a:endParaRPr>
          </a:p>
          <a:p>
            <a:pPr marL="0" indent="0">
              <a:buNone/>
            </a:pPr>
            <a:endParaRPr lang="en-IN" sz="2000" dirty="0">
              <a:latin typeface="Segoe Marker"/>
            </a:endParaRPr>
          </a:p>
        </p:txBody>
      </p:sp>
      <p:pic>
        <p:nvPicPr>
          <p:cNvPr id="2050" name="Picture 2" descr="germination satisfying GIF"/>
          <p:cNvPicPr>
            <a:picLocks noChangeAspect="1" noChangeArrowheads="1" noCrop="1"/>
          </p:cNvPicPr>
          <p:nvPr/>
        </p:nvPicPr>
        <p:blipFill>
          <a:blip r:embed="rId1"/>
          <a:srcRect/>
          <a:stretch>
            <a:fillRect/>
          </a:stretch>
        </p:blipFill>
        <p:spPr bwMode="auto">
          <a:xfrm>
            <a:off x="1141069" y="2356309"/>
            <a:ext cx="4572000" cy="2571750"/>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p:cNvSpPr/>
          <p:nvPr/>
        </p:nvSpPr>
        <p:spPr>
          <a:xfrm>
            <a:off x="11909425" y="6442075"/>
            <a:ext cx="266700" cy="31432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par>
                          <p:cTn id="8" fill="hold">
                            <p:stCondLst>
                              <p:cond delay="2000"/>
                            </p:stCondLst>
                            <p:childTnLst>
                              <p:par>
                                <p:cTn id="9" presetID="12" presetClass="entr" presetSubtype="4" fill="hold" grpId="0" nodeType="afterEffect">
                                  <p:stCondLst>
                                    <p:cond delay="1500"/>
                                  </p:stCondLst>
                                  <p:childTnLst>
                                    <p:set>
                                      <p:cBhvr>
                                        <p:cTn id="10" dur="500" fill="hold">
                                          <p:stCondLst>
                                            <p:cond delay="0"/>
                                          </p:stCondLst>
                                        </p:cTn>
                                        <p:tgtEl>
                                          <p:spTgt spid="3">
                                            <p:txEl>
                                              <p:pRg st="0" end="0"/>
                                            </p:txEl>
                                          </p:spTgt>
                                        </p:tgtEl>
                                        <p:attrNameLst>
                                          <p:attrName>style.visibility</p:attrName>
                                        </p:attrNameLst>
                                      </p:cBhvr>
                                      <p:to>
                                        <p:strVal val="visible"/>
                                      </p:to>
                                    </p:set>
                                    <p:anim calcmode="lin" valueType="num">
                                      <p:cBhvr additive="base">
                                        <p:cTn id="11"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12" dur="500"/>
                                        <p:tgtEl>
                                          <p:spTgt spid="3">
                                            <p:txEl>
                                              <p:pRg st="0" end="0"/>
                                            </p:txEl>
                                          </p:spTgt>
                                        </p:tgtEl>
                                      </p:cBhvr>
                                    </p:animEffect>
                                  </p:childTnLst>
                                </p:cTn>
                              </p:par>
                            </p:childTnLst>
                          </p:cTn>
                        </p:par>
                        <p:par>
                          <p:cTn id="13" fill="hold">
                            <p:stCondLst>
                              <p:cond delay="4000"/>
                            </p:stCondLst>
                            <p:childTnLst>
                              <p:par>
                                <p:cTn id="14" presetID="12" presetClass="entr" presetSubtype="4" fill="hold" grpId="0" nodeType="afterEffect">
                                  <p:stCondLst>
                                    <p:cond delay="1500"/>
                                  </p:stCondLst>
                                  <p:childTnLst>
                                    <p:set>
                                      <p:cBhvr>
                                        <p:cTn id="15" dur="500" fill="hold">
                                          <p:stCondLst>
                                            <p:cond delay="0"/>
                                          </p:stCondLst>
                                        </p:cTn>
                                        <p:tgtEl>
                                          <p:spTgt spid="3">
                                            <p:txEl>
                                              <p:pRg st="1" end="1"/>
                                            </p:txEl>
                                          </p:spTgt>
                                        </p:tgtEl>
                                        <p:attrNameLst>
                                          <p:attrName>style.visibility</p:attrName>
                                        </p:attrNameLst>
                                      </p:cBhvr>
                                      <p:to>
                                        <p:strVal val="visible"/>
                                      </p:to>
                                    </p:set>
                                    <p:anim calcmode="lin" valueType="num">
                                      <p:cBhvr additive="base">
                                        <p:cTn id="16"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7" dur="500"/>
                                        <p:tgtEl>
                                          <p:spTgt spid="3">
                                            <p:txEl>
                                              <p:pRg st="1" end="1"/>
                                            </p:txEl>
                                          </p:spTgt>
                                        </p:tgtEl>
                                      </p:cBhvr>
                                    </p:animEffect>
                                  </p:childTnLst>
                                </p:cTn>
                              </p:par>
                            </p:childTnLst>
                          </p:cTn>
                        </p:par>
                        <p:par>
                          <p:cTn id="18" fill="hold">
                            <p:stCondLst>
                              <p:cond delay="6000"/>
                            </p:stCondLst>
                            <p:childTnLst>
                              <p:par>
                                <p:cTn id="19" presetID="12" presetClass="entr" presetSubtype="4" fill="hold" grpId="0" nodeType="afterEffect">
                                  <p:stCondLst>
                                    <p:cond delay="1500"/>
                                  </p:stCondLst>
                                  <p:childTnLst>
                                    <p:set>
                                      <p:cBhvr>
                                        <p:cTn id="20" dur="500" fill="hold">
                                          <p:stCondLst>
                                            <p:cond delay="0"/>
                                          </p:stCondLst>
                                        </p:cTn>
                                        <p:tgtEl>
                                          <p:spTgt spid="3">
                                            <p:txEl>
                                              <p:pRg st="2" end="2"/>
                                            </p:txEl>
                                          </p:spTgt>
                                        </p:tgtEl>
                                        <p:attrNameLst>
                                          <p:attrName>style.visibility</p:attrName>
                                        </p:attrNameLst>
                                      </p:cBhvr>
                                      <p:to>
                                        <p:strVal val="visible"/>
                                      </p:to>
                                    </p:set>
                                    <p:anim calcmode="lin" valueType="num">
                                      <p:cBhvr additive="base">
                                        <p:cTn id="21"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2" dur="500"/>
                                        <p:tgtEl>
                                          <p:spTgt spid="3">
                                            <p:txEl>
                                              <p:pRg st="2" end="2"/>
                                            </p:txEl>
                                          </p:spTgt>
                                        </p:tgtEl>
                                      </p:cBhvr>
                                    </p:animEffect>
                                  </p:childTnLst>
                                </p:cTn>
                              </p:par>
                            </p:childTnLst>
                          </p:cTn>
                        </p:par>
                        <p:par>
                          <p:cTn id="23" fill="hold">
                            <p:stCondLst>
                              <p:cond delay="8000"/>
                            </p:stCondLst>
                            <p:childTnLst>
                              <p:par>
                                <p:cTn id="24" presetID="12" presetClass="entr" presetSubtype="4" fill="hold" grpId="0" nodeType="afterEffect">
                                  <p:stCondLst>
                                    <p:cond delay="1500"/>
                                  </p:stCondLst>
                                  <p:childTnLst>
                                    <p:set>
                                      <p:cBhvr>
                                        <p:cTn id="25" dur="500" fill="hold">
                                          <p:stCondLst>
                                            <p:cond delay="0"/>
                                          </p:stCondLst>
                                        </p:cTn>
                                        <p:tgtEl>
                                          <p:spTgt spid="3">
                                            <p:txEl>
                                              <p:pRg st="3" end="3"/>
                                            </p:txEl>
                                          </p:spTgt>
                                        </p:tgtEl>
                                        <p:attrNameLst>
                                          <p:attrName>style.visibility</p:attrName>
                                        </p:attrNameLst>
                                      </p:cBhvr>
                                      <p:to>
                                        <p:strVal val="visible"/>
                                      </p:to>
                                    </p:set>
                                    <p:anim calcmode="lin" valueType="num">
                                      <p:cBhvr additive="base">
                                        <p:cTn id="26"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7" dur="500"/>
                                        <p:tgtEl>
                                          <p:spTgt spid="3">
                                            <p:txEl>
                                              <p:pRg st="3" end="3"/>
                                            </p:txEl>
                                          </p:spTgt>
                                        </p:tgtEl>
                                      </p:cBhvr>
                                    </p:animEffect>
                                  </p:childTnLst>
                                </p:cTn>
                              </p:par>
                            </p:childTnLst>
                          </p:cTn>
                        </p:par>
                        <p:par>
                          <p:cTn id="28" fill="hold">
                            <p:stCondLst>
                              <p:cond delay="10000"/>
                            </p:stCondLst>
                            <p:childTnLst>
                              <p:par>
                                <p:cTn id="29" presetID="10" presetClass="entr" presetSubtype="0" fill="hold" grpId="0" nodeType="afterEffect">
                                  <p:stCondLst>
                                    <p:cond delay="10000"/>
                                  </p:stCondLst>
                                  <p:childTnLst>
                                    <p:set>
                                      <p:cBhvr>
                                        <p:cTn id="30" dur="500"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897" y="76200"/>
            <a:ext cx="10157354" cy="1397000"/>
          </a:xfrm>
          <a:prstGeom prst="rect">
            <a:avLst/>
          </a:prstGeom>
        </p:spPr>
        <p:txBody>
          <a:bodyPr anchor="b">
            <a:normAutofit/>
          </a:bodyPr>
          <a:lstStyle/>
          <a:p>
            <a:r>
              <a:rPr lang="en-GB" sz="4000" dirty="0">
                <a:latin typeface="Segoe Marker"/>
              </a:rPr>
              <a:t>Chemotropism</a:t>
            </a:r>
            <a:endParaRPr lang="en-GB" sz="4000" dirty="0">
              <a:latin typeface="Segoe Marker"/>
            </a:endParaRPr>
          </a:p>
        </p:txBody>
      </p:sp>
      <p:sp>
        <p:nvSpPr>
          <p:cNvPr id="3" name="Content Placeholder 2"/>
          <p:cNvSpPr>
            <a:spLocks noGrp="1"/>
          </p:cNvSpPr>
          <p:nvPr>
            <p:ph sz="half" idx="1"/>
          </p:nvPr>
        </p:nvSpPr>
        <p:spPr>
          <a:xfrm>
            <a:off x="1118897" y="1701800"/>
            <a:ext cx="4977104" cy="4470400"/>
          </a:xfrm>
          <a:prstGeom prst="rect">
            <a:avLst/>
          </a:prstGeom>
        </p:spPr>
        <p:txBody>
          <a:bodyPr>
            <a:normAutofit/>
          </a:bodyPr>
          <a:lstStyle/>
          <a:p>
            <a:pPr marL="0" indent="0">
              <a:buNone/>
            </a:pPr>
            <a:r>
              <a:rPr lang="en-IN" sz="2000" dirty="0">
                <a:latin typeface="Segoe Marker"/>
              </a:rPr>
              <a:t>Chemotropism :- is movement of plant in response to chemical stimuli.</a:t>
            </a:r>
            <a:endParaRPr lang="en-IN" sz="2000" dirty="0">
              <a:latin typeface="Segoe Marker"/>
            </a:endParaRPr>
          </a:p>
          <a:p>
            <a:pPr marL="0" indent="0">
              <a:buNone/>
            </a:pPr>
            <a:r>
              <a:rPr lang="en-IN" sz="2000" dirty="0" err="1">
                <a:latin typeface="Segoe Marker"/>
              </a:rPr>
              <a:t>Eg</a:t>
            </a:r>
            <a:r>
              <a:rPr lang="en-IN" sz="2000" dirty="0">
                <a:latin typeface="Segoe Marker"/>
              </a:rPr>
              <a:t>:- Growth of pollen tube towards the ovule.</a:t>
            </a:r>
            <a:endParaRPr lang="en-IN" sz="2000" dirty="0">
              <a:latin typeface="Segoe Marker"/>
            </a:endParaRPr>
          </a:p>
          <a:p>
            <a:endParaRPr lang="en-GB" sz="2000" dirty="0">
              <a:latin typeface="Segoe Marker"/>
            </a:endParaRPr>
          </a:p>
        </p:txBody>
      </p:sp>
      <p:pic>
        <p:nvPicPr>
          <p:cNvPr id="5" name="Content Placeholder 3"/>
          <p:cNvPicPr>
            <a:picLocks noGrp="1" noChangeAspect="1"/>
          </p:cNvPicPr>
          <p:nvPr>
            <p:ph sz="half" idx="2"/>
          </p:nvPr>
        </p:nvPicPr>
        <p:blipFill>
          <a:blip r:embed="rId1"/>
          <a:stretch>
            <a:fillRect/>
          </a:stretch>
        </p:blipFill>
        <p:spPr>
          <a:xfrm>
            <a:off x="6755700" y="1701800"/>
            <a:ext cx="4063999" cy="4470400"/>
          </a:xfrm>
          <a:prstGeom prst="rect">
            <a:avLst/>
          </a:prstGeom>
          <a:noFill/>
        </p:spPr>
      </p:pic>
      <p:sp>
        <p:nvSpPr>
          <p:cNvPr id="4" name="Oval 3"/>
          <p:cNvSpPr/>
          <p:nvPr/>
        </p:nvSpPr>
        <p:spPr>
          <a:xfrm>
            <a:off x="11909425" y="6442075"/>
            <a:ext cx="266700" cy="31432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0" presetClass="entr" presetSubtype="0" fill="hold" nodeType="afterEffect">
                                  <p:stCondLst>
                                    <p:cond delay="1500"/>
                                  </p:stCondLst>
                                  <p:childTnLst>
                                    <p:set>
                                      <p:cBhvr>
                                        <p:cTn id="16" dur="500"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par>
                          <p:cTn id="18" fill="hold">
                            <p:stCondLst>
                              <p:cond delay="6000"/>
                            </p:stCondLst>
                            <p:childTnLst>
                              <p:par>
                                <p:cTn id="19" presetID="10" presetClass="entr" presetSubtype="0" fill="hold" grpId="0" nodeType="afterEffect">
                                  <p:stCondLst>
                                    <p:cond delay="1500"/>
                                  </p:stCondLst>
                                  <p:childTnLst>
                                    <p:set>
                                      <p:cBhvr>
                                        <p:cTn id="20" dur="500"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000" dirty="0">
                <a:latin typeface="Segoe Marker"/>
              </a:rPr>
              <a:t>Hydrotropism</a:t>
            </a:r>
            <a:endParaRPr lang="en-GB" sz="4000" dirty="0">
              <a:latin typeface="Segoe Marker"/>
            </a:endParaRPr>
          </a:p>
        </p:txBody>
      </p:sp>
      <p:sp>
        <p:nvSpPr>
          <p:cNvPr id="3" name="Content Placeholder 2"/>
          <p:cNvSpPr>
            <a:spLocks noGrp="1"/>
          </p:cNvSpPr>
          <p:nvPr>
            <p:ph sz="half" idx="1"/>
          </p:nvPr>
        </p:nvSpPr>
        <p:spPr/>
        <p:txBody>
          <a:bodyPr/>
          <a:lstStyle/>
          <a:p>
            <a:pPr marL="0" indent="0">
              <a:buNone/>
            </a:pPr>
            <a:r>
              <a:rPr lang="en-IN" sz="2000" dirty="0">
                <a:latin typeface="Segoe Marker"/>
              </a:rPr>
              <a:t>Hydrotropism :- is the movement of plants in response to water</a:t>
            </a:r>
            <a:endParaRPr lang="en-IN" sz="2000" dirty="0">
              <a:latin typeface="Segoe Marker"/>
            </a:endParaRPr>
          </a:p>
          <a:p>
            <a:endParaRPr lang="en-GB" dirty="0"/>
          </a:p>
        </p:txBody>
      </p:sp>
      <p:pic>
        <p:nvPicPr>
          <p:cNvPr id="3074" name="Picture 2" descr="Biology GIF"/>
          <p:cNvPicPr>
            <a:picLocks noChangeAspect="1" noChangeArrowheads="1" noCrop="1"/>
          </p:cNvPicPr>
          <p:nvPr/>
        </p:nvPicPr>
        <p:blipFill>
          <a:blip r:embed="rId1"/>
          <a:srcRect/>
          <a:stretch>
            <a:fillRect/>
          </a:stretch>
        </p:blipFill>
        <p:spPr bwMode="auto">
          <a:xfrm>
            <a:off x="6819900" y="774700"/>
            <a:ext cx="4457700" cy="5291254"/>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11909425" y="6442075"/>
            <a:ext cx="266700" cy="31432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0" presetClass="entr" presetSubtype="0" fill="hold" nodeType="afterEffect">
                                  <p:stCondLst>
                                    <p:cond delay="1500"/>
                                  </p:stCondLst>
                                  <p:childTnLst>
                                    <p:set>
                                      <p:cBhvr>
                                        <p:cTn id="11" dur="1" fill="hold">
                                          <p:stCondLst>
                                            <p:cond delay="0"/>
                                          </p:stCondLst>
                                        </p:cTn>
                                        <p:tgtEl>
                                          <p:spTgt spid="3074"/>
                                        </p:tgtEl>
                                        <p:attrNameLst>
                                          <p:attrName>style.visibility</p:attrName>
                                        </p:attrNameLst>
                                      </p:cBhvr>
                                      <p:to>
                                        <p:strVal val="visible"/>
                                      </p:to>
                                    </p:set>
                                    <p:animEffect transition="in" filter="fade">
                                      <p:cBhvr>
                                        <p:cTn id="12" dur="500"/>
                                        <p:tgtEl>
                                          <p:spTgt spid="3074"/>
                                        </p:tgtEl>
                                      </p:cBhvr>
                                    </p:animEffect>
                                  </p:childTnLst>
                                </p:cTn>
                              </p:par>
                            </p:childTnLst>
                          </p:cTn>
                        </p:par>
                        <p:par>
                          <p:cTn id="13" fill="hold">
                            <p:stCondLst>
                              <p:cond delay="4000"/>
                            </p:stCondLst>
                            <p:childTnLst>
                              <p:par>
                                <p:cTn id="14" presetID="10" presetClass="entr" presetSubtype="0" fill="hold" grpId="0" nodeType="afterEffect">
                                  <p:stCondLst>
                                    <p:cond delay="5000"/>
                                  </p:stCondLst>
                                  <p:childTnLst>
                                    <p:set>
                                      <p:cBhvr>
                                        <p:cTn id="15" dur="500"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897" y="76200"/>
            <a:ext cx="10157354" cy="1397000"/>
          </a:xfrm>
          <a:prstGeom prst="rect">
            <a:avLst/>
          </a:prstGeom>
        </p:spPr>
        <p:txBody>
          <a:bodyPr anchor="b">
            <a:normAutofit/>
          </a:bodyPr>
          <a:lstStyle/>
          <a:p>
            <a:r>
              <a:rPr lang="en-GB" sz="4000" dirty="0">
                <a:latin typeface="Segoe Marker"/>
              </a:rPr>
              <a:t>Nastic Movements</a:t>
            </a:r>
            <a:endParaRPr lang="en-GB" sz="4000" dirty="0">
              <a:latin typeface="Segoe Marker"/>
            </a:endParaRPr>
          </a:p>
        </p:txBody>
      </p:sp>
      <p:sp>
        <p:nvSpPr>
          <p:cNvPr id="11" name="Content Placeholder 3"/>
          <p:cNvSpPr>
            <a:spLocks noGrp="1"/>
          </p:cNvSpPr>
          <p:nvPr>
            <p:ph sz="half" idx="2"/>
          </p:nvPr>
        </p:nvSpPr>
        <p:spPr>
          <a:xfrm>
            <a:off x="6299147" y="2387600"/>
            <a:ext cx="4977104" cy="4470400"/>
          </a:xfrm>
        </p:spPr>
        <p:txBody>
          <a:bodyPr/>
          <a:lstStyle/>
          <a:p>
            <a:pPr marL="0" indent="0">
              <a:buNone/>
            </a:pPr>
            <a:r>
              <a:rPr lang="en-IN" sz="2000" dirty="0">
                <a:latin typeface="Segoe Marker"/>
              </a:rPr>
              <a:t> If we touch the leaves of touch me not plant, its leaves fold up and droops down immediately due to the change in the amount of water in the leaves. Depending upon the amount of water in the leaves, it swells or shrinks.</a:t>
            </a:r>
            <a:endParaRPr lang="en-IN" sz="2000" dirty="0">
              <a:latin typeface="Segoe Marker"/>
            </a:endParaRPr>
          </a:p>
          <a:p>
            <a:endParaRPr lang="en-US" dirty="0"/>
          </a:p>
        </p:txBody>
      </p:sp>
      <p:pic>
        <p:nvPicPr>
          <p:cNvPr id="4098" name="Picture 2" descr="flower biology GIF"/>
          <p:cNvPicPr>
            <a:picLocks noChangeAspect="1" noChangeArrowheads="1" noCrop="1"/>
          </p:cNvPicPr>
          <p:nvPr/>
        </p:nvPicPr>
        <p:blipFill>
          <a:blip r:embed="rId1"/>
          <a:srcRect/>
          <a:stretch>
            <a:fillRect/>
          </a:stretch>
        </p:blipFill>
        <p:spPr bwMode="auto">
          <a:xfrm>
            <a:off x="915749" y="2387600"/>
            <a:ext cx="5059516" cy="3136900"/>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p:cNvSpPr/>
          <p:nvPr/>
        </p:nvSpPr>
        <p:spPr>
          <a:xfrm>
            <a:off x="11909425" y="6442075"/>
            <a:ext cx="266700" cy="31432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50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500"/>
                                        <p:tgtEl>
                                          <p:spTgt spid="4098"/>
                                        </p:tgtEl>
                                      </p:cBhvr>
                                    </p:animEffect>
                                  </p:childTnLst>
                                </p:cTn>
                              </p:par>
                            </p:childTnLst>
                          </p:cTn>
                        </p:par>
                        <p:par>
                          <p:cTn id="8" fill="hold">
                            <p:stCondLst>
                              <p:cond delay="2000"/>
                            </p:stCondLst>
                            <p:childTnLst>
                              <p:par>
                                <p:cTn id="9" presetID="10" presetClass="entr" presetSubtype="0" fill="hold" grpId="0" nodeType="afterEffect">
                                  <p:stCondLst>
                                    <p:cond delay="1500"/>
                                  </p:stCondLst>
                                  <p:childTnLst>
                                    <p:set>
                                      <p:cBhvr>
                                        <p:cTn id="10" dur="500" fill="hold">
                                          <p:stCondLst>
                                            <p:cond delay="0"/>
                                          </p:stCondLst>
                                        </p:cTn>
                                        <p:tgtEl>
                                          <p:spTgt spid="11">
                                            <p:txEl>
                                              <p:pRg st="0" end="0"/>
                                            </p:txEl>
                                          </p:spTgt>
                                        </p:tgtEl>
                                        <p:attrNameLst>
                                          <p:attrName>style.visibility</p:attrName>
                                        </p:attrNameLst>
                                      </p:cBhvr>
                                      <p:to>
                                        <p:strVal val="visible"/>
                                      </p:to>
                                    </p:set>
                                    <p:animEffect transition="in" filter="fade">
                                      <p:cBhvr>
                                        <p:cTn id="11" dur="500"/>
                                        <p:tgtEl>
                                          <p:spTgt spid="11">
                                            <p:txEl>
                                              <p:pRg st="0" end="0"/>
                                            </p:txEl>
                                          </p:spTgt>
                                        </p:tgtEl>
                                      </p:cBhvr>
                                    </p:animEffect>
                                  </p:childTnLst>
                                </p:cTn>
                              </p:par>
                            </p:childTnLst>
                          </p:cTn>
                        </p:par>
                        <p:par>
                          <p:cTn id="12" fill="hold">
                            <p:stCondLst>
                              <p:cond delay="4000"/>
                            </p:stCondLst>
                            <p:childTnLst>
                              <p:par>
                                <p:cTn id="13" presetID="10" presetClass="entr" presetSubtype="0" fill="hold" grpId="0" nodeType="afterEffect">
                                  <p:stCondLst>
                                    <p:cond delay="10000"/>
                                  </p:stCondLst>
                                  <p:childTnLst>
                                    <p:set>
                                      <p:cBhvr>
                                        <p:cTn id="14" dur="500"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3"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 this part we learnt</a:t>
            </a:r>
            <a:endParaRPr lang="en-GB" dirty="0"/>
          </a:p>
        </p:txBody>
      </p:sp>
      <p:sp>
        <p:nvSpPr>
          <p:cNvPr id="4" name="Content Placeholder 3"/>
          <p:cNvSpPr>
            <a:spLocks noGrp="1"/>
          </p:cNvSpPr>
          <p:nvPr>
            <p:ph sz="half" idx="2"/>
          </p:nvPr>
        </p:nvSpPr>
        <p:spPr>
          <a:xfrm>
            <a:off x="1117600" y="1701800"/>
            <a:ext cx="10160000" cy="4470400"/>
          </a:xfrm>
        </p:spPr>
        <p:txBody>
          <a:bodyPr>
            <a:normAutofit/>
          </a:bodyPr>
          <a:lstStyle/>
          <a:p>
            <a:r>
              <a:rPr lang="en-GB" sz="3200" dirty="0"/>
              <a:t>Coordination in plants</a:t>
            </a:r>
            <a:endParaRPr lang="en-GB" sz="3200" dirty="0"/>
          </a:p>
          <a:p>
            <a:r>
              <a:rPr lang="en-GB" sz="3200" dirty="0"/>
              <a:t>Types of movements in plants</a:t>
            </a:r>
            <a:endParaRPr lang="en-GB" sz="3200" dirty="0"/>
          </a:p>
        </p:txBody>
      </p:sp>
      <p:sp>
        <p:nvSpPr>
          <p:cNvPr id="3" name="Oval 2"/>
          <p:cNvSpPr/>
          <p:nvPr/>
        </p:nvSpPr>
        <p:spPr>
          <a:xfrm>
            <a:off x="11909425" y="6442075"/>
            <a:ext cx="266700" cy="314325"/>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4">
                                            <p:txEl>
                                              <p:pRg st="1" end="1"/>
                                            </p:txEl>
                                          </p:spTgt>
                                        </p:tgtEl>
                                        <p:attrNameLst>
                                          <p:attrName>style.visibility</p:attrName>
                                        </p:attrNameLst>
                                      </p:cBhvr>
                                      <p:to>
                                        <p:strVal val="visible"/>
                                      </p:to>
                                    </p:set>
                                    <p:anim calcmode="lin" valueType="num">
                                      <p:cBhvr additive="base">
                                        <p:cTn id="12"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4">
                                            <p:txEl>
                                              <p:pRg st="1" end="1"/>
                                            </p:txEl>
                                          </p:spTgt>
                                        </p:tgtEl>
                                      </p:cBhvr>
                                    </p:animEffect>
                                  </p:childTnLst>
                                </p:cTn>
                              </p:par>
                            </p:childTnLst>
                          </p:cTn>
                        </p:par>
                        <p:par>
                          <p:cTn id="14" fill="hold">
                            <p:stCondLst>
                              <p:cond delay="4000"/>
                            </p:stCondLst>
                            <p:childTnLst>
                              <p:par>
                                <p:cTn id="15" presetID="10" presetClass="entr" presetSubtype="0" fill="hold" grpId="0" nodeType="afterEffect">
                                  <p:stCondLst>
                                    <p:cond delay="1500"/>
                                  </p:stCondLst>
                                  <p:childTnLst>
                                    <p:set>
                                      <p:cBhvr>
                                        <p:cTn id="16" dur="500"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3" grpId="0" bldLvl="0" animBg="1"/>
    </p:bldLst>
  </p:timing>
</p:sld>
</file>

<file path=ppt/theme/theme1.xml><?xml version="1.0" encoding="utf-8"?>
<a:theme xmlns:a="http://schemas.openxmlformats.org/drawingml/2006/main" name="Welcome back to school presentation">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chapter 7</Template>
  <TotalTime>0</TotalTime>
  <Words>1502</Words>
  <Application>WPS Presentation</Application>
  <PresentationFormat>Widescreen</PresentationFormat>
  <Paragraphs>50</Paragraphs>
  <Slides>9</Slides>
  <Notes>5</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9</vt:i4>
      </vt:variant>
    </vt:vector>
  </HeadingPairs>
  <TitlesOfParts>
    <vt:vector size="19" baseType="lpstr">
      <vt:lpstr>Arial</vt:lpstr>
      <vt:lpstr>SimSun</vt:lpstr>
      <vt:lpstr>Wingdings</vt:lpstr>
      <vt:lpstr>Century Gothic</vt:lpstr>
      <vt:lpstr>Segoe Marker</vt:lpstr>
      <vt:lpstr>Segoe Print</vt:lpstr>
      <vt:lpstr>Microsoft YaHei</vt:lpstr>
      <vt:lpstr>Arial Unicode MS</vt:lpstr>
      <vt:lpstr>Calibri</vt:lpstr>
      <vt:lpstr>Welcome back to school presentation</vt:lpstr>
      <vt:lpstr>Control and Coordination</vt:lpstr>
      <vt:lpstr>Coordination in Plants</vt:lpstr>
      <vt:lpstr>Types of movements in plants		</vt:lpstr>
      <vt:lpstr>Phototropism</vt:lpstr>
      <vt:lpstr>Geotropism</vt:lpstr>
      <vt:lpstr>Chemotropism</vt:lpstr>
      <vt:lpstr>Hydrotropism</vt:lpstr>
      <vt:lpstr>Nastic Movements</vt:lpstr>
      <vt:lpstr>In this part we learnt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Coordination in Plants</dc:title>
  <dc:creator>Vedant Iyer</dc:creator>
  <cp:lastModifiedBy>tenzi</cp:lastModifiedBy>
  <cp:revision>9</cp:revision>
  <dcterms:created xsi:type="dcterms:W3CDTF">2019-09-17T08:57:00Z</dcterms:created>
  <dcterms:modified xsi:type="dcterms:W3CDTF">2019-09-21T10:13:45Z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1033-11.2.0.8942</vt:lpwstr>
  </property>
</Properties>
</file>

<file path=docProps/thumbnail.jpeg>
</file>